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60" r:id="rId3"/>
    <p:sldId id="262" r:id="rId4"/>
    <p:sldId id="257" r:id="rId5"/>
    <p:sldId id="258" r:id="rId6"/>
    <p:sldId id="265" r:id="rId7"/>
    <p:sldId id="263" r:id="rId8"/>
    <p:sldId id="264" r:id="rId9"/>
    <p:sldId id="267" r:id="rId10"/>
    <p:sldId id="268" r:id="rId11"/>
    <p:sldId id="269" r:id="rId12"/>
    <p:sldId id="270" r:id="rId13"/>
    <p:sldId id="271" r:id="rId14"/>
    <p:sldId id="277" r:id="rId15"/>
    <p:sldId id="272" r:id="rId16"/>
    <p:sldId id="273" r:id="rId17"/>
    <p:sldId id="274" r:id="rId18"/>
    <p:sldId id="275" r:id="rId19"/>
    <p:sldId id="276" r:id="rId20"/>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3" d="100"/>
          <a:sy n="63" d="100"/>
        </p:scale>
        <p:origin x="102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Ruas" userId="e3f3bc3dc83c200f" providerId="LiveId" clId="{C6AE1C58-B8D3-4C3C-8764-42D987646863}"/>
    <pc:docChg chg="custSel delSld modSld">
      <pc:chgData name="Linda Ruas" userId="e3f3bc3dc83c200f" providerId="LiveId" clId="{C6AE1C58-B8D3-4C3C-8764-42D987646863}" dt="2019-10-21T18:49:56.190" v="44" actId="2696"/>
      <pc:docMkLst>
        <pc:docMk/>
      </pc:docMkLst>
      <pc:sldChg chg="modSp">
        <pc:chgData name="Linda Ruas" userId="e3f3bc3dc83c200f" providerId="LiveId" clId="{C6AE1C58-B8D3-4C3C-8764-42D987646863}" dt="2019-10-21T18:49:07.935" v="14" actId="14100"/>
        <pc:sldMkLst>
          <pc:docMk/>
          <pc:sldMk cId="4215306879" sldId="256"/>
        </pc:sldMkLst>
        <pc:spChg chg="mod">
          <ac:chgData name="Linda Ruas" userId="e3f3bc3dc83c200f" providerId="LiveId" clId="{C6AE1C58-B8D3-4C3C-8764-42D987646863}" dt="2019-10-21T18:49:07.935" v="14" actId="14100"/>
          <ac:spMkLst>
            <pc:docMk/>
            <pc:sldMk cId="4215306879" sldId="256"/>
            <ac:spMk id="2" creationId="{9101C8AA-E174-43C8-B1B9-AC3F4381BD9B}"/>
          </ac:spMkLst>
        </pc:spChg>
        <pc:picChg chg="mod">
          <ac:chgData name="Linda Ruas" userId="e3f3bc3dc83c200f" providerId="LiveId" clId="{C6AE1C58-B8D3-4C3C-8764-42D987646863}" dt="2019-10-21T18:48:40.077" v="0" actId="14100"/>
          <ac:picMkLst>
            <pc:docMk/>
            <pc:sldMk cId="4215306879" sldId="256"/>
            <ac:picMk id="4" creationId="{1B7E5178-5D3F-4AB3-88E0-8F377513548F}"/>
          </ac:picMkLst>
        </pc:picChg>
      </pc:sldChg>
      <pc:sldChg chg="delSp modSp">
        <pc:chgData name="Linda Ruas" userId="e3f3bc3dc83c200f" providerId="LiveId" clId="{C6AE1C58-B8D3-4C3C-8764-42D987646863}" dt="2019-10-21T18:49:42.239" v="43" actId="27636"/>
        <pc:sldMkLst>
          <pc:docMk/>
          <pc:sldMk cId="1685464388" sldId="260"/>
        </pc:sldMkLst>
        <pc:spChg chg="mod">
          <ac:chgData name="Linda Ruas" userId="e3f3bc3dc83c200f" providerId="LiveId" clId="{C6AE1C58-B8D3-4C3C-8764-42D987646863}" dt="2019-10-21T18:49:42.239" v="43" actId="27636"/>
          <ac:spMkLst>
            <pc:docMk/>
            <pc:sldMk cId="1685464388" sldId="260"/>
            <ac:spMk id="3" creationId="{16564D6C-BDD6-4049-BE3C-B224F1468C90}"/>
          </ac:spMkLst>
        </pc:spChg>
        <pc:picChg chg="del">
          <ac:chgData name="Linda Ruas" userId="e3f3bc3dc83c200f" providerId="LiveId" clId="{C6AE1C58-B8D3-4C3C-8764-42D987646863}" dt="2019-10-21T18:49:22.699" v="15"/>
          <ac:picMkLst>
            <pc:docMk/>
            <pc:sldMk cId="1685464388" sldId="260"/>
            <ac:picMk id="4" creationId="{7A4EC262-7476-448E-AA22-46FE88854B23}"/>
          </ac:picMkLst>
        </pc:picChg>
      </pc:sldChg>
      <pc:sldChg chg="del">
        <pc:chgData name="Linda Ruas" userId="e3f3bc3dc83c200f" providerId="LiveId" clId="{C6AE1C58-B8D3-4C3C-8764-42D987646863}" dt="2019-10-21T18:49:56.190" v="44" actId="2696"/>
        <pc:sldMkLst>
          <pc:docMk/>
          <pc:sldMk cId="2464493758" sldId="266"/>
        </pc:sldMkLst>
      </pc:sldChg>
    </pc:docChg>
  </pc:docChgLst>
  <pc:docChgLst>
    <pc:chgData name="Linda Ruas" userId="e3f3bc3dc83c200f" providerId="LiveId" clId="{66A2669D-E90D-4B62-AA48-E1583F40F562}"/>
    <pc:docChg chg="custSel delSld">
      <pc:chgData name="Linda Ruas" userId="e3f3bc3dc83c200f" providerId="LiveId" clId="{66A2669D-E90D-4B62-AA48-E1583F40F562}" dt="2019-10-21T18:54:59.880" v="0" actId="2696"/>
      <pc:docMkLst>
        <pc:docMk/>
      </pc:docMkLst>
      <pc:sldChg chg="del">
        <pc:chgData name="Linda Ruas" userId="e3f3bc3dc83c200f" providerId="LiveId" clId="{66A2669D-E90D-4B62-AA48-E1583F40F562}" dt="2019-10-21T18:54:59.880" v="0" actId="2696"/>
        <pc:sldMkLst>
          <pc:docMk/>
          <pc:sldMk cId="2409963959" sldId="26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99659A2-08AB-4D81-938D-2190E621B623}" type="datetimeFigureOut">
              <a:rPr lang="en-GB" smtClean="0"/>
              <a:t>21/10/2019</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782EFFA-1963-4DBE-93EE-D35EF633A40C}" type="slidenum">
              <a:rPr lang="en-GB" smtClean="0"/>
              <a:t>‹#›</a:t>
            </a:fld>
            <a:endParaRPr lang="en-GB"/>
          </a:p>
        </p:txBody>
      </p:sp>
    </p:spTree>
    <p:extLst>
      <p:ext uri="{BB962C8B-B14F-4D97-AF65-F5344CB8AC3E}">
        <p14:creationId xmlns:p14="http://schemas.microsoft.com/office/powerpoint/2010/main" val="1577513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FCBB6203-B059-49B6-B7E2-9F70700316CC}" type="datetimeFigureOut">
              <a:rPr lang="en-GB" smtClean="0"/>
              <a:t>21/10/2019</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5C7B251A-AEEB-4CB3-AB15-9F4F2C0E56DD}" type="slidenum">
              <a:rPr lang="en-GB" smtClean="0"/>
              <a:t>‹#›</a:t>
            </a:fld>
            <a:endParaRPr lang="en-GB"/>
          </a:p>
        </p:txBody>
      </p:sp>
    </p:spTree>
    <p:extLst>
      <p:ext uri="{BB962C8B-B14F-4D97-AF65-F5344CB8AC3E}">
        <p14:creationId xmlns:p14="http://schemas.microsoft.com/office/powerpoint/2010/main" val="256448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1/ b - to inform     2/ d – people who don’t know much about oceans  3/ a – docked</a:t>
            </a:r>
            <a:r>
              <a:rPr lang="en-GB" baseline="0" dirty="0"/>
              <a:t>   b – people trafficking   c – exploration    d - treaty</a:t>
            </a:r>
            <a:endParaRPr lang="en-GB" dirty="0"/>
          </a:p>
        </p:txBody>
      </p:sp>
      <p:sp>
        <p:nvSpPr>
          <p:cNvPr id="4" name="Slide Number Placeholder 3"/>
          <p:cNvSpPr>
            <a:spLocks noGrp="1"/>
          </p:cNvSpPr>
          <p:nvPr>
            <p:ph type="sldNum" sz="quarter" idx="10"/>
          </p:nvPr>
        </p:nvSpPr>
        <p:spPr/>
        <p:txBody>
          <a:bodyPr/>
          <a:lstStyle/>
          <a:p>
            <a:fld id="{5C7B251A-AEEB-4CB3-AB15-9F4F2C0E56DD}" type="slidenum">
              <a:rPr lang="en-GB" smtClean="0"/>
              <a:t>14</a:t>
            </a:fld>
            <a:endParaRPr lang="en-GB"/>
          </a:p>
        </p:txBody>
      </p:sp>
    </p:spTree>
    <p:extLst>
      <p:ext uri="{BB962C8B-B14F-4D97-AF65-F5344CB8AC3E}">
        <p14:creationId xmlns:p14="http://schemas.microsoft.com/office/powerpoint/2010/main" val="2235914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7B251A-AEEB-4CB3-AB15-9F4F2C0E56DD}" type="slidenum">
              <a:rPr lang="en-GB" smtClean="0"/>
              <a:t>16</a:t>
            </a:fld>
            <a:endParaRPr lang="en-GB"/>
          </a:p>
        </p:txBody>
      </p:sp>
    </p:spTree>
    <p:extLst>
      <p:ext uri="{BB962C8B-B14F-4D97-AF65-F5344CB8AC3E}">
        <p14:creationId xmlns:p14="http://schemas.microsoft.com/office/powerpoint/2010/main" val="4256810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B695A-CDE5-4810-BA72-2464842CFB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79A36C-6AFB-4DDA-B31F-59BFED2EBD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B073D8-9DAD-43B2-AF9F-B88A01297395}"/>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32CE36BE-1F51-4D91-88BD-34F185C3DB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CCCEF2-577E-40B1-89DC-5600B22B1CBA}"/>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1073247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1F234-7C16-4655-92FE-B41D1B5AF1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DC331A0-C815-463D-A013-7EDF05213D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5B9FBA-87AD-4D05-8BEB-A1B94CC1FA05}"/>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C355FCCB-F841-46E3-9F81-80E388683D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5C8496-4486-4588-A445-22FC3E5E2041}"/>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2446735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2A9CE4-DEB0-4E6D-BEDD-F19E8848CF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000910-942A-4561-8CAF-D55804DACC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E377D5-E662-4E25-86EA-AF5C5B925165}"/>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6DFE25AF-569E-4218-8FDD-1A480438E6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F8A2BB-7994-4A22-B4CB-69E72B007B8A}"/>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411225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16840-BDF4-4A12-ADED-A45E05F214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C4039F9-8D7B-4019-AC29-8243582AD1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45CAD5-CB7A-4830-9018-EA143712E232}"/>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45465F6E-FA27-4996-98F1-6D0990B546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17E0A5-6F8A-4600-B6EC-14263C0694B5}"/>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1031190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7056-E5FE-4674-8521-3D0E87CA17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C5F2FE5-7EEE-413B-B2FA-4C6EE66275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3771B3-519B-48C2-A3F4-9885FC4B4DF5}"/>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9501008E-A415-4CE0-A819-9CCCCD2246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A010E0-D148-4D1D-8C66-784D419E21AE}"/>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3123931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B6761-82F3-486F-AAF7-2453F2C5C0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18588C7-ED3C-4851-8E91-F25FFC256CE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6D86C6-F955-4168-AE6E-AE4C2AAA4D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5FC9628-B9CD-4E94-8F30-3097E09E3730}"/>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6" name="Footer Placeholder 5">
            <a:extLst>
              <a:ext uri="{FF2B5EF4-FFF2-40B4-BE49-F238E27FC236}">
                <a16:creationId xmlns:a16="http://schemas.microsoft.com/office/drawing/2014/main" id="{EFF680E9-0460-404E-9762-0578A71544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EB3E8C-9262-43F9-AC01-461DCAC0D4B2}"/>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797844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9ED44-29B4-46ED-8DE6-6FD1BB0FC40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1C1AF3-A5DC-466A-A429-009DED5FF4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5E4F96-F79B-4899-A651-77CB6B692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CA8D30F-FADD-423B-947C-B1967C7AF6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1F750A-B3CA-45A1-B2DA-D8629FEC17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D10BA56-E191-4A07-905B-A0443E644F1B}"/>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8" name="Footer Placeholder 7">
            <a:extLst>
              <a:ext uri="{FF2B5EF4-FFF2-40B4-BE49-F238E27FC236}">
                <a16:creationId xmlns:a16="http://schemas.microsoft.com/office/drawing/2014/main" id="{A1B70336-0F6D-4AC0-BC84-472AF7A6242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0FF374B-84BE-4C1F-814D-759FF806C40B}"/>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821124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81FBA-7496-4E81-A595-D386DA8FA13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7703861-966D-4B0A-A5C1-18CA602DA10A}"/>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4" name="Footer Placeholder 3">
            <a:extLst>
              <a:ext uri="{FF2B5EF4-FFF2-40B4-BE49-F238E27FC236}">
                <a16:creationId xmlns:a16="http://schemas.microsoft.com/office/drawing/2014/main" id="{F9ACF9AB-776A-4802-96EB-FD258789D38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CF83660-D45F-46C5-ADC0-7C3A31908A75}"/>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4154746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722954-1F0A-41C8-964F-50E5251BB5AA}"/>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3" name="Footer Placeholder 2">
            <a:extLst>
              <a:ext uri="{FF2B5EF4-FFF2-40B4-BE49-F238E27FC236}">
                <a16:creationId xmlns:a16="http://schemas.microsoft.com/office/drawing/2014/main" id="{637BC564-7715-4ACA-ADB0-3CC456994B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DC23024-0EC4-41B9-807C-FB1F33C26A04}"/>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1423522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C622E-D647-4EBA-8BBD-6997017402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E99A99-0C72-43E4-83E9-48A110A7F5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A6D61AB-6724-477F-9C84-EE11615AF2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2F8411-E3B5-414F-AA21-BD0BA664C5ED}"/>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6" name="Footer Placeholder 5">
            <a:extLst>
              <a:ext uri="{FF2B5EF4-FFF2-40B4-BE49-F238E27FC236}">
                <a16:creationId xmlns:a16="http://schemas.microsoft.com/office/drawing/2014/main" id="{4F9EDD21-60AB-4BCC-BFBE-34E6ACE803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106E35-CD70-4F37-BE82-A0CFE78B2ECC}"/>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395530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8435C-2CC2-444A-90E6-03CC4F0EA6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8EC5938-80CB-4194-913B-7327B82122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5FF8FD-ED49-4029-B027-695CA33CAA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DE9040-59AE-46B5-B7DF-9A5AF309F6D5}"/>
              </a:ext>
            </a:extLst>
          </p:cNvPr>
          <p:cNvSpPr>
            <a:spLocks noGrp="1"/>
          </p:cNvSpPr>
          <p:nvPr>
            <p:ph type="dt" sz="half" idx="10"/>
          </p:nvPr>
        </p:nvSpPr>
        <p:spPr/>
        <p:txBody>
          <a:bodyPr/>
          <a:lstStyle/>
          <a:p>
            <a:fld id="{21B3DC42-8C49-4AA7-A31C-A8299435A0A0}" type="datetimeFigureOut">
              <a:rPr lang="en-GB" smtClean="0"/>
              <a:t>21/10/2019</a:t>
            </a:fld>
            <a:endParaRPr lang="en-GB"/>
          </a:p>
        </p:txBody>
      </p:sp>
      <p:sp>
        <p:nvSpPr>
          <p:cNvPr id="6" name="Footer Placeholder 5">
            <a:extLst>
              <a:ext uri="{FF2B5EF4-FFF2-40B4-BE49-F238E27FC236}">
                <a16:creationId xmlns:a16="http://schemas.microsoft.com/office/drawing/2014/main" id="{A199D8A6-F85B-4118-B0F4-D1BFF6D6C9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31FCB4-52D1-47FE-A748-6E29C9BBAC6B}"/>
              </a:ext>
            </a:extLst>
          </p:cNvPr>
          <p:cNvSpPr>
            <a:spLocks noGrp="1"/>
          </p:cNvSpPr>
          <p:nvPr>
            <p:ph type="sldNum" sz="quarter" idx="12"/>
          </p:nvPr>
        </p:nvSpPr>
        <p:spPr/>
        <p:txBody>
          <a:bodyPr/>
          <a:lstStyle/>
          <a:p>
            <a:fld id="{0743482C-FB84-464F-9BF0-2A6F4CC17176}" type="slidenum">
              <a:rPr lang="en-GB" smtClean="0"/>
              <a:t>‹#›</a:t>
            </a:fld>
            <a:endParaRPr lang="en-GB"/>
          </a:p>
        </p:txBody>
      </p:sp>
    </p:spTree>
    <p:extLst>
      <p:ext uri="{BB962C8B-B14F-4D97-AF65-F5344CB8AC3E}">
        <p14:creationId xmlns:p14="http://schemas.microsoft.com/office/powerpoint/2010/main" val="608056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0F2387-FE7B-4D71-851D-DA217BB296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E1AF08-356B-41D6-996C-D7238E67CC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24A01-4679-4E01-972D-89BFF2CF41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3DC42-8C49-4AA7-A31C-A8299435A0A0}" type="datetimeFigureOut">
              <a:rPr lang="en-GB" smtClean="0"/>
              <a:t>21/10/2019</a:t>
            </a:fld>
            <a:endParaRPr lang="en-GB"/>
          </a:p>
        </p:txBody>
      </p:sp>
      <p:sp>
        <p:nvSpPr>
          <p:cNvPr id="5" name="Footer Placeholder 4">
            <a:extLst>
              <a:ext uri="{FF2B5EF4-FFF2-40B4-BE49-F238E27FC236}">
                <a16:creationId xmlns:a16="http://schemas.microsoft.com/office/drawing/2014/main" id="{CB430FDE-DAF7-4584-B6F5-3C4CF51C75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585AB1-585B-4C9A-B6A3-87266A6D2B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3482C-FB84-464F-9BF0-2A6F4CC17176}" type="slidenum">
              <a:rPr lang="en-GB" smtClean="0"/>
              <a:t>‹#›</a:t>
            </a:fld>
            <a:endParaRPr lang="en-GB"/>
          </a:p>
        </p:txBody>
      </p:sp>
    </p:spTree>
    <p:extLst>
      <p:ext uri="{BB962C8B-B14F-4D97-AF65-F5344CB8AC3E}">
        <p14:creationId xmlns:p14="http://schemas.microsoft.com/office/powerpoint/2010/main" val="572978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eewiki.newint.org/index.php?title=Issue_521" TargetMode="External"/><Relationship Id="rId2" Type="http://schemas.openxmlformats.org/officeDocument/2006/relationships/hyperlink" Target="https://eewiki.newint.org/index.php?title=Who_owns_the_sea%3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101C8AA-E174-43C8-B1B9-AC3F4381BD9B}"/>
              </a:ext>
            </a:extLst>
          </p:cNvPr>
          <p:cNvSpPr>
            <a:spLocks noGrp="1"/>
          </p:cNvSpPr>
          <p:nvPr>
            <p:ph type="ctrTitle"/>
          </p:nvPr>
        </p:nvSpPr>
        <p:spPr>
          <a:xfrm>
            <a:off x="526073" y="4583901"/>
            <a:ext cx="11139854" cy="989688"/>
          </a:xfrm>
        </p:spPr>
        <p:txBody>
          <a:bodyPr>
            <a:normAutofit/>
          </a:bodyPr>
          <a:lstStyle/>
          <a:p>
            <a:r>
              <a:rPr lang="en-GB" sz="5400" b="1" dirty="0">
                <a:solidFill>
                  <a:srgbClr val="FFFFFF"/>
                </a:solidFill>
              </a:rPr>
              <a:t>Who owns the sea?</a:t>
            </a:r>
          </a:p>
        </p:txBody>
      </p:sp>
      <p:sp>
        <p:nvSpPr>
          <p:cNvPr id="3" name="Subtitle 2">
            <a:extLst>
              <a:ext uri="{FF2B5EF4-FFF2-40B4-BE49-F238E27FC236}">
                <a16:creationId xmlns:a16="http://schemas.microsoft.com/office/drawing/2014/main" id="{9F623F56-9E30-494B-AD2E-9AB6E39BA62D}"/>
              </a:ext>
            </a:extLst>
          </p:cNvPr>
          <p:cNvSpPr>
            <a:spLocks noGrp="1"/>
          </p:cNvSpPr>
          <p:nvPr>
            <p:ph type="subTitle" idx="1"/>
          </p:nvPr>
        </p:nvSpPr>
        <p:spPr>
          <a:xfrm>
            <a:off x="1524000" y="5815698"/>
            <a:ext cx="9144000" cy="420001"/>
          </a:xfrm>
        </p:spPr>
        <p:txBody>
          <a:bodyPr>
            <a:normAutofit fontScale="25000" lnSpcReduction="20000"/>
          </a:bodyPr>
          <a:lstStyle/>
          <a:p>
            <a:endParaRPr lang="en-GB" sz="2000" dirty="0">
              <a:solidFill>
                <a:srgbClr val="E6382A"/>
              </a:solidFill>
            </a:endParaRPr>
          </a:p>
          <a:p>
            <a:r>
              <a:rPr lang="en-GB" sz="9000" dirty="0"/>
              <a:t>New Internationalist Intermediate Ready Lesson</a:t>
            </a:r>
          </a:p>
        </p:txBody>
      </p:sp>
      <p:pic>
        <p:nvPicPr>
          <p:cNvPr id="4" name="Picture 3">
            <a:extLst>
              <a:ext uri="{FF2B5EF4-FFF2-40B4-BE49-F238E27FC236}">
                <a16:creationId xmlns:a16="http://schemas.microsoft.com/office/drawing/2014/main" id="{1B7E5178-5D3F-4AB3-88E0-8F377513548F}"/>
              </a:ext>
            </a:extLst>
          </p:cNvPr>
          <p:cNvPicPr>
            <a:picLocks noChangeAspect="1"/>
          </p:cNvPicPr>
          <p:nvPr/>
        </p:nvPicPr>
        <p:blipFill>
          <a:blip r:embed="rId2"/>
          <a:stretch>
            <a:fillRect/>
          </a:stretch>
        </p:blipFill>
        <p:spPr>
          <a:xfrm>
            <a:off x="7818120" y="883818"/>
            <a:ext cx="3998741" cy="989688"/>
          </a:xfrm>
          <a:prstGeom prst="rect">
            <a:avLst/>
          </a:prstGeom>
        </p:spPr>
      </p:pic>
      <p:cxnSp>
        <p:nvCxnSpPr>
          <p:cNvPr id="11" name="Straight Connector 10">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306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67362D-BE18-4666-BC20-0619DA6467AB}"/>
              </a:ext>
            </a:extLst>
          </p:cNvPr>
          <p:cNvSpPr>
            <a:spLocks noGrp="1"/>
          </p:cNvSpPr>
          <p:nvPr>
            <p:ph idx="4294967295"/>
          </p:nvPr>
        </p:nvSpPr>
        <p:spPr>
          <a:xfrm>
            <a:off x="198120" y="365760"/>
            <a:ext cx="11658600" cy="6278880"/>
          </a:xfrm>
        </p:spPr>
        <p:txBody>
          <a:bodyPr>
            <a:normAutofit fontScale="92500" lnSpcReduction="10000"/>
          </a:bodyPr>
          <a:lstStyle/>
          <a:p>
            <a:pPr marL="0" indent="0">
              <a:buNone/>
            </a:pPr>
            <a:r>
              <a:rPr lang="en-GB" b="1" dirty="0"/>
              <a:t>A) Fit for purpose?</a:t>
            </a:r>
            <a:endParaRPr lang="en-GB" dirty="0"/>
          </a:p>
          <a:p>
            <a:pPr marL="0" indent="0">
              <a:buNone/>
            </a:pPr>
            <a:r>
              <a:rPr lang="en-GB" dirty="0"/>
              <a:t>At first many people thought the Law of the Sea was a good idea. But many rich countries with coastlines took all the resources and it has not helped poor countries with no coast.</a:t>
            </a:r>
          </a:p>
          <a:p>
            <a:pPr marL="0" indent="0">
              <a:buNone/>
            </a:pPr>
            <a:r>
              <a:rPr lang="en-GB" dirty="0"/>
              <a:t>Also, when we make sure most of the sea is ‘high seas’, free for everyone to use, this means there are no laws, so people can do anything. The international system for registering ships is an important part of the problem. People who make money from this say the system works. But it doesn’t.</a:t>
            </a:r>
          </a:p>
          <a:p>
            <a:pPr marL="0" indent="0">
              <a:buNone/>
            </a:pPr>
            <a:r>
              <a:rPr lang="en-GB" dirty="0"/>
              <a:t>Under UNCLOS, only flag countries (the main ones are Panama, Liberia, Marshall Islands, Hong Kong and Greece) are legally responsible for their registered ships in international waters. But they don’t, or can’t, do anything to control their ships or what happens on them. There is no police force for the high seas and no criminal justice system works there.</a:t>
            </a:r>
          </a:p>
          <a:p>
            <a:pPr marL="0" indent="0">
              <a:buNone/>
            </a:pPr>
            <a:r>
              <a:rPr lang="en-GB" dirty="0"/>
              <a:t>A recent case shows this: a British teenager said she was raped on a cruise ship with a Panama flag in international waters in the Mediterranean. She could not take this to court because the Spanish court in Valencia, where the ship docked, did not have legal power over the case. The person she said attacked her is free.</a:t>
            </a:r>
          </a:p>
          <a:p>
            <a:endParaRPr lang="en-GB" dirty="0"/>
          </a:p>
        </p:txBody>
      </p:sp>
    </p:spTree>
    <p:extLst>
      <p:ext uri="{BB962C8B-B14F-4D97-AF65-F5344CB8AC3E}">
        <p14:creationId xmlns:p14="http://schemas.microsoft.com/office/powerpoint/2010/main" val="3301915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EE9E3-7640-4015-A4E4-304F78F46C3D}"/>
              </a:ext>
            </a:extLst>
          </p:cNvPr>
          <p:cNvSpPr>
            <a:spLocks noGrp="1"/>
          </p:cNvSpPr>
          <p:nvPr>
            <p:ph idx="4294967295"/>
          </p:nvPr>
        </p:nvSpPr>
        <p:spPr>
          <a:xfrm>
            <a:off x="228600" y="289560"/>
            <a:ext cx="11765280" cy="6324600"/>
          </a:xfrm>
        </p:spPr>
        <p:txBody>
          <a:bodyPr>
            <a:normAutofit fontScale="55000" lnSpcReduction="20000"/>
          </a:bodyPr>
          <a:lstStyle/>
          <a:p>
            <a:pPr marL="0" indent="0">
              <a:buNone/>
            </a:pPr>
            <a:r>
              <a:rPr lang="en-GB" sz="2900" b="1" dirty="0"/>
              <a:t>B) Problems now  </a:t>
            </a:r>
            <a:r>
              <a:rPr lang="en-GB" sz="2900" dirty="0"/>
              <a:t>Today many experts agree that the Law of the Sea is not good enough. It is not able to do anything about serious problems such as modern slavery on ships, people-trafficking, piracy, overfishing, plastics pollution and climate change. The high seas are mostly an area where weak laws and weak control allow powerful people to destroy and exploit. No-one checks the abuse of human rights.</a:t>
            </a:r>
          </a:p>
          <a:p>
            <a:pPr marL="0" indent="0">
              <a:buNone/>
            </a:pPr>
            <a:r>
              <a:rPr lang="en-GB" sz="2900" dirty="0"/>
              <a:t>A few mainly rich countries exploit marine life to make money. They are free to do this by UNCLOS. The Convention includes some duties to conserve living marine resources and protect and preserve the environment, including rare or fragile ecosystems and habitats, but people do not give these ideas much attention. The seas are so big, but now stressed to the limit by many things that humans do. For example, nearly 90 per cent of the world’s fish in the sea are now fully exploited, over-exploited or depleted, according to the UN. Many countries now fish in the high seas and the deep seas. So there is a lot of pressure on big fish that migrate and marine animals. The most at risk are sharks, some types of tuna, whales, dolphins and turtles.</a:t>
            </a:r>
          </a:p>
          <a:p>
            <a:pPr marL="0" indent="0">
              <a:buNone/>
            </a:pPr>
            <a:r>
              <a:rPr lang="en-GB" sz="2900" dirty="0"/>
              <a:t>Industrial fishing is the worst. When they drag large nets along the bottom of the sea, this destroys the area where many animals and fish live. Only six countries – China, Taiwan, Japan, Indonesia, Spain and North Korea – make up 77 per cent of fishing in the high seas. Industrial high-seas fishing is bad for sea creatures, and it’s also bad for humans. There is a lot of modern slavery in the Pacific, where most tuna comes from. Most tuna companies do not check for slavery in the supply chain.</a:t>
            </a:r>
          </a:p>
          <a:p>
            <a:pPr marL="0" indent="0">
              <a:buNone/>
            </a:pPr>
            <a:r>
              <a:rPr lang="en-GB" sz="2900" dirty="0"/>
              <a:t>All the newspapers talk about plastics pollution in the sea. Most plastic is waste on land. It goes into the river systems and then into the sea – 12 million tonnes a year. A lot of it is single-use plastic containers and packaging. Ocean currents carry this plastic waste a long way and very deep. A US explorer, Victor </a:t>
            </a:r>
            <a:r>
              <a:rPr lang="en-GB" sz="2900" dirty="0" err="1"/>
              <a:t>Vescovo</a:t>
            </a:r>
            <a:r>
              <a:rPr lang="en-GB" sz="2900" dirty="0"/>
              <a:t>, recently went down 11 kilometres to the deepest place in the ocean, the Pacific’s Mariana Trench. He found a plastic bag and sweet wrappers. The sea creatures are eating plastic. They often think it is food. The problem with plastic is that it can break down into smaller bits, but it lasts forever. Human activity on land creates another growing marine problem – eutrophication. This is the creation of ‘dead zones’ in the sea, which have no oxygen.</a:t>
            </a:r>
          </a:p>
          <a:p>
            <a:pPr marL="0" indent="0">
              <a:buNone/>
            </a:pPr>
            <a:r>
              <a:rPr lang="en-GB" sz="2900" dirty="0"/>
              <a:t>Each summer, a 20,000 square-kilometre dead zone forms in the Gulf of Mexico near the Mississippi Delta. The sea dies because of pig waste and artificial fertilizer from Iowa. Iowa is two thousand kilometres up the Mississippi River. The pig and fertiliser businesses produce so much waste (</a:t>
            </a:r>
            <a:r>
              <a:rPr lang="en-GB" sz="2900" dirty="0" err="1"/>
              <a:t>eg.</a:t>
            </a:r>
            <a:r>
              <a:rPr lang="en-GB" sz="2900" dirty="0"/>
              <a:t> nitrates and phosphates) and they use a lot of pig waste and fertiliser in farms. The chemicals go into the soil and into the small rivers. Then into the Mississippi-Missouri river system. This ends in the Gulf of Mexico. The chemicals take all the oxygen out of the sea and kill the sea life.</a:t>
            </a:r>
          </a:p>
          <a:p>
            <a:pPr marL="0" indent="0">
              <a:buNone/>
            </a:pPr>
            <a:r>
              <a:rPr lang="en-GB" sz="2900" dirty="0"/>
              <a:t>Scientists now know much more about the complicated relationship between the oceans and the atmosphere and how this affects climate change. The ocean is like a very big sponge. It holds 50 times more carbon and carbon dioxide than the atmosphere. It absorbs more than a quarter of the carbon dioxide that humans produce. But all the extra carbon makes the sea acidic when the CO2 dissolves. This releases hydrogen ions, makes the pH of the sea lower and makes it more acidic. Acidification kills coral reefs – these are the home for 25 per cent of the species in the sea. A healthy sea takes in CO2 and cools the world, and the many plants in the sea produce a lot of the oxygen we need on land. The sea helps us breathe, but we do not thank it.</a:t>
            </a:r>
          </a:p>
          <a:p>
            <a:pPr marL="0" indent="0">
              <a:buNone/>
            </a:pPr>
            <a:r>
              <a:rPr lang="en-GB" sz="2900" dirty="0"/>
              <a:t>We are treating the ocean so badly – as a big dustbin for all types of waste, chemical, nuclear, industrial, shipping, human; as a place we can use and destroy with no thought.</a:t>
            </a:r>
          </a:p>
          <a:p>
            <a:endParaRPr lang="en-GB" dirty="0"/>
          </a:p>
        </p:txBody>
      </p:sp>
    </p:spTree>
    <p:extLst>
      <p:ext uri="{BB962C8B-B14F-4D97-AF65-F5344CB8AC3E}">
        <p14:creationId xmlns:p14="http://schemas.microsoft.com/office/powerpoint/2010/main" val="2439948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3DE671-EF7B-45DB-BA74-7CD4AC304088}"/>
              </a:ext>
            </a:extLst>
          </p:cNvPr>
          <p:cNvSpPr>
            <a:spLocks noGrp="1"/>
          </p:cNvSpPr>
          <p:nvPr>
            <p:ph idx="4294967295"/>
          </p:nvPr>
        </p:nvSpPr>
        <p:spPr>
          <a:xfrm>
            <a:off x="228600" y="289560"/>
            <a:ext cx="11750040" cy="6309360"/>
          </a:xfrm>
        </p:spPr>
        <p:txBody>
          <a:bodyPr>
            <a:normAutofit fontScale="92500" lnSpcReduction="10000"/>
          </a:bodyPr>
          <a:lstStyle/>
          <a:p>
            <a:pPr marL="0" indent="0">
              <a:buNone/>
            </a:pPr>
            <a:r>
              <a:rPr lang="en-GB" b="1" dirty="0"/>
              <a:t>C) Future threats</a:t>
            </a:r>
            <a:endParaRPr lang="en-GB" dirty="0"/>
          </a:p>
          <a:p>
            <a:pPr marL="0" indent="0">
              <a:buNone/>
            </a:pPr>
            <a:r>
              <a:rPr lang="en-GB" dirty="0"/>
              <a:t>Oil companies destroy the sea. For example, BP’s Deepwater Horizon disaster in 2010. We have to stop all new oil exploration in the Arctic and Antarctic.</a:t>
            </a:r>
          </a:p>
          <a:p>
            <a:pPr marL="0" indent="0">
              <a:buNone/>
            </a:pPr>
            <a:r>
              <a:rPr lang="en-GB" dirty="0"/>
              <a:t>But what about new projects?</a:t>
            </a:r>
          </a:p>
          <a:p>
            <a:pPr marL="0" indent="0">
              <a:buNone/>
            </a:pPr>
            <a:r>
              <a:rPr lang="en-GB" dirty="0"/>
              <a:t>In July there were protests in Kingston, Jamaica. The International Seabed Authority (ISA) had a big meeting. ISA manages the seabed and bottom of the ocean of the high seas. It’s trying to organise all the rules for seabed mining by the end of 2020. The protesters wanted a 20-year ban on deep-sea mining.</a:t>
            </a:r>
          </a:p>
          <a:p>
            <a:pPr marL="0" indent="0">
              <a:buNone/>
            </a:pPr>
            <a:r>
              <a:rPr lang="en-GB" dirty="0"/>
              <a:t>The ISA wants to do two very different things: protect the seabed and allow people to exploit it. Environmentalists and some marine scientists say it is too close to the mining industry and is not telling the public enough about the risks. The company </a:t>
            </a:r>
            <a:r>
              <a:rPr lang="en-GB" dirty="0" err="1"/>
              <a:t>DeepGreen</a:t>
            </a:r>
            <a:r>
              <a:rPr lang="en-GB" dirty="0"/>
              <a:t> wants a lot more deep-sea mining at the ISA and is working with the big shipping company Maersk and the mining company Glencore.</a:t>
            </a:r>
          </a:p>
          <a:p>
            <a:pPr marL="0" indent="0">
              <a:buNone/>
            </a:pPr>
            <a:r>
              <a:rPr lang="en-GB" dirty="0"/>
              <a:t>Another area that people do not agree about is ‘marine bioprospecting’. Many companies are buying patents on different marine products. There are no clear rules on who can get and use the marine genetic resources. And there are problems with who gets the profit.</a:t>
            </a:r>
          </a:p>
          <a:p>
            <a:endParaRPr lang="en-GB" dirty="0"/>
          </a:p>
        </p:txBody>
      </p:sp>
    </p:spTree>
    <p:extLst>
      <p:ext uri="{BB962C8B-B14F-4D97-AF65-F5344CB8AC3E}">
        <p14:creationId xmlns:p14="http://schemas.microsoft.com/office/powerpoint/2010/main" val="98131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F8B1E2-7056-42CE-8F64-9A1591F4DE3A}"/>
              </a:ext>
            </a:extLst>
          </p:cNvPr>
          <p:cNvSpPr>
            <a:spLocks noGrp="1"/>
          </p:cNvSpPr>
          <p:nvPr>
            <p:ph idx="4294967295"/>
          </p:nvPr>
        </p:nvSpPr>
        <p:spPr>
          <a:xfrm>
            <a:off x="350520" y="259080"/>
            <a:ext cx="11673840" cy="6598920"/>
          </a:xfrm>
        </p:spPr>
        <p:txBody>
          <a:bodyPr>
            <a:normAutofit fontScale="77500" lnSpcReduction="20000"/>
          </a:bodyPr>
          <a:lstStyle/>
          <a:p>
            <a:pPr marL="0" indent="0">
              <a:buNone/>
            </a:pPr>
            <a:r>
              <a:rPr lang="en-GB" sz="3100" b="1" dirty="0"/>
              <a:t>D) A Global Ocean Treaty  </a:t>
            </a:r>
            <a:r>
              <a:rPr lang="en-GB" sz="3100" dirty="0"/>
              <a:t>Maybe all that will change soon. Representatives from 190 countries are taking part in The Intergovernmental Conference on the Protection of Biodiversity Beyond National Jurisdiction (BBNJ), with people from 190 countries. This will prepare for a new Global Ocean Treaty in 2020.</a:t>
            </a:r>
          </a:p>
          <a:p>
            <a:pPr marL="0" indent="0">
              <a:buNone/>
            </a:pPr>
            <a:r>
              <a:rPr lang="en-GB" sz="3100" dirty="0"/>
              <a:t>This is a really good chance to look after the oceans. The aim is to develop international laws to protect marine life and habitats in the free high seas. They are talking about many things: planning the effects on the environment of projects; getting more resources to manage and look after the sea; sharing the benefits from marine genetic resources internationally; and developing management tools </a:t>
            </a:r>
            <a:r>
              <a:rPr lang="en-GB" sz="3100" dirty="0" err="1"/>
              <a:t>eg.</a:t>
            </a:r>
            <a:r>
              <a:rPr lang="en-GB" sz="3100" dirty="0"/>
              <a:t> marine protected areas (MPAs). They need to aim high, change a lot, and manage all this well.</a:t>
            </a:r>
          </a:p>
          <a:p>
            <a:pPr marL="0" indent="0">
              <a:buNone/>
            </a:pPr>
            <a:r>
              <a:rPr lang="en-GB" sz="3100" dirty="0"/>
              <a:t>Many organisations that exist now, </a:t>
            </a:r>
            <a:r>
              <a:rPr lang="en-GB" sz="3100" dirty="0" err="1"/>
              <a:t>eg.</a:t>
            </a:r>
            <a:r>
              <a:rPr lang="en-GB" sz="3100" dirty="0"/>
              <a:t> regional fisheries management organizations, the International Seabed Authority and the International Maritime Organization do not work well. They need to change, and be under good control.</a:t>
            </a:r>
          </a:p>
          <a:p>
            <a:pPr marL="0" indent="0">
              <a:buNone/>
            </a:pPr>
            <a:r>
              <a:rPr lang="en-GB" sz="3100" dirty="0"/>
              <a:t>Greenpeace has published a new report with a plan to protect 30 per cent of the world’s oceans by 2030. But now we have only achieved half of the plan to protect 10 per cent by 2020.</a:t>
            </a:r>
          </a:p>
          <a:p>
            <a:pPr marL="0" indent="0">
              <a:buNone/>
            </a:pPr>
            <a:r>
              <a:rPr lang="en-GB" sz="3100" dirty="0"/>
              <a:t>We must protect at least 30 per cent of the oceans if we want to save them. We can do this by creating a lot of safe ocean areas around the world and protecting these areas from fishing and mining. These areas will look at where sharks and whales live, where underwater mountains and trenches are, and where the fishing and mining are. The plan will look at other changes in the environment, and will find good places (from the temperature of the top of the sea) that will probably change more slowly or adapt better to higher temperatures.</a:t>
            </a:r>
          </a:p>
          <a:p>
            <a:endParaRPr lang="en-GB" dirty="0"/>
          </a:p>
        </p:txBody>
      </p:sp>
    </p:spTree>
    <p:extLst>
      <p:ext uri="{BB962C8B-B14F-4D97-AF65-F5344CB8AC3E}">
        <p14:creationId xmlns:p14="http://schemas.microsoft.com/office/powerpoint/2010/main" val="458859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Now, in your groups, try to agree on the answers to these questions:</a:t>
            </a:r>
          </a:p>
        </p:txBody>
      </p:sp>
      <p:sp>
        <p:nvSpPr>
          <p:cNvPr id="3" name="Content Placeholder 2"/>
          <p:cNvSpPr>
            <a:spLocks noGrp="1"/>
          </p:cNvSpPr>
          <p:nvPr>
            <p:ph idx="1"/>
          </p:nvPr>
        </p:nvSpPr>
        <p:spPr>
          <a:xfrm>
            <a:off x="451945" y="1690688"/>
            <a:ext cx="11456276" cy="4878278"/>
          </a:xfrm>
        </p:spPr>
        <p:txBody>
          <a:bodyPr>
            <a:normAutofit/>
          </a:bodyPr>
          <a:lstStyle/>
          <a:p>
            <a:pPr marL="0" indent="0">
              <a:buNone/>
            </a:pPr>
            <a:r>
              <a:rPr lang="en-GB" sz="3200" dirty="0"/>
              <a:t>1/ What is the main purpose of the whole article?:</a:t>
            </a:r>
          </a:p>
          <a:p>
            <a:pPr marL="514350" indent="-514350">
              <a:buAutoNum type="alphaLcParenR"/>
            </a:pPr>
            <a:r>
              <a:rPr lang="en-GB" sz="3200" dirty="0"/>
              <a:t>to describe b) to inform c) to shock d) to persuade</a:t>
            </a:r>
          </a:p>
          <a:p>
            <a:pPr marL="0" indent="0">
              <a:buNone/>
            </a:pPr>
            <a:r>
              <a:rPr lang="en-GB" sz="3200" dirty="0"/>
              <a:t>2/ Who is the article aimed at?:</a:t>
            </a:r>
          </a:p>
          <a:p>
            <a:pPr marL="514350" indent="-514350">
              <a:buAutoNum type="alphaLcParenR"/>
            </a:pPr>
            <a:r>
              <a:rPr lang="en-GB" sz="3200" dirty="0"/>
              <a:t>ocean experts  b) school children  c) Greenpeace supporters  d) people who don’t know much about oceans</a:t>
            </a:r>
          </a:p>
          <a:p>
            <a:pPr marL="0" indent="0">
              <a:buNone/>
            </a:pPr>
            <a:r>
              <a:rPr lang="en-GB" sz="3200" dirty="0"/>
              <a:t>3/ Find words that mean the following (one from each section):</a:t>
            </a:r>
          </a:p>
          <a:p>
            <a:pPr marL="0" indent="0">
              <a:buNone/>
            </a:pPr>
            <a:r>
              <a:rPr lang="en-GB" sz="3200" dirty="0"/>
              <a:t>a) parked (for a ship)   b) illegally taking people to another country to do forced work    c) looking for more oil reserves on land or sea   d) agreement</a:t>
            </a:r>
          </a:p>
        </p:txBody>
      </p:sp>
    </p:spTree>
    <p:extLst>
      <p:ext uri="{BB962C8B-B14F-4D97-AF65-F5344CB8AC3E}">
        <p14:creationId xmlns:p14="http://schemas.microsoft.com/office/powerpoint/2010/main" val="3292150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E0C2BA-CD52-43A4-8040-F25FB64917B5}"/>
              </a:ext>
            </a:extLst>
          </p:cNvPr>
          <p:cNvSpPr>
            <a:spLocks noGrp="1"/>
          </p:cNvSpPr>
          <p:nvPr>
            <p:ph idx="4294967295"/>
          </p:nvPr>
        </p:nvSpPr>
        <p:spPr>
          <a:xfrm>
            <a:off x="381000" y="426720"/>
            <a:ext cx="11430000" cy="6156960"/>
          </a:xfrm>
        </p:spPr>
        <p:txBody>
          <a:bodyPr/>
          <a:lstStyle/>
          <a:p>
            <a:pPr marL="0" indent="0">
              <a:buNone/>
            </a:pPr>
            <a:r>
              <a:rPr lang="en-GB" sz="3600" dirty="0"/>
              <a:t>We should all own the oceans, but we don’t at the moment.</a:t>
            </a:r>
          </a:p>
          <a:p>
            <a:pPr marL="0" indent="0">
              <a:buNone/>
            </a:pPr>
            <a:r>
              <a:rPr lang="en-GB" sz="3600" dirty="0"/>
              <a:t>We need to tell our leaders now that we need a strong Global Ocean Treaty in 2020. We need a strong organisation to protect the seas, life in the sea, and life on Earth.</a:t>
            </a:r>
          </a:p>
          <a:p>
            <a:pPr marL="0" indent="0">
              <a:buNone/>
            </a:pPr>
            <a:r>
              <a:rPr lang="en-GB" sz="3600" dirty="0"/>
              <a:t>David Attenborough said at the end of his TV Blue Planet 2 series: ‘Never before have we had such awareness of what we are doing to the planet. Never before have we had such power to do something about it.’</a:t>
            </a:r>
          </a:p>
          <a:p>
            <a:pPr marL="0" indent="0">
              <a:buNone/>
            </a:pPr>
            <a:endParaRPr lang="en-GB" sz="3600" dirty="0"/>
          </a:p>
          <a:p>
            <a:pPr marL="0" indent="0">
              <a:buNone/>
            </a:pPr>
            <a:r>
              <a:rPr lang="en-GB" sz="7200" dirty="0"/>
              <a:t>What can we do?</a:t>
            </a:r>
          </a:p>
          <a:p>
            <a:pPr marL="0" indent="0">
              <a:buNone/>
            </a:pPr>
            <a:endParaRPr lang="en-GB" dirty="0"/>
          </a:p>
          <a:p>
            <a:endParaRPr lang="en-GB" dirty="0"/>
          </a:p>
        </p:txBody>
      </p:sp>
      <p:pic>
        <p:nvPicPr>
          <p:cNvPr id="4" name="Picture 3">
            <a:extLst>
              <a:ext uri="{FF2B5EF4-FFF2-40B4-BE49-F238E27FC236}">
                <a16:creationId xmlns:a16="http://schemas.microsoft.com/office/drawing/2014/main" id="{9A9B1339-D770-46F9-BFD8-D06101A79233}"/>
              </a:ext>
            </a:extLst>
          </p:cNvPr>
          <p:cNvPicPr>
            <a:picLocks noChangeAspect="1"/>
          </p:cNvPicPr>
          <p:nvPr/>
        </p:nvPicPr>
        <p:blipFill>
          <a:blip r:embed="rId2"/>
          <a:stretch>
            <a:fillRect/>
          </a:stretch>
        </p:blipFill>
        <p:spPr>
          <a:xfrm>
            <a:off x="7863840" y="4328160"/>
            <a:ext cx="3810000" cy="2381250"/>
          </a:xfrm>
          <a:prstGeom prst="rect">
            <a:avLst/>
          </a:prstGeom>
        </p:spPr>
      </p:pic>
    </p:spTree>
    <p:extLst>
      <p:ext uri="{BB962C8B-B14F-4D97-AF65-F5344CB8AC3E}">
        <p14:creationId xmlns:p14="http://schemas.microsoft.com/office/powerpoint/2010/main" val="2352454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37E41-C4BA-4411-8527-E13201218F90}"/>
              </a:ext>
            </a:extLst>
          </p:cNvPr>
          <p:cNvSpPr>
            <a:spLocks noGrp="1"/>
          </p:cNvSpPr>
          <p:nvPr>
            <p:ph type="title"/>
          </p:nvPr>
        </p:nvSpPr>
        <p:spPr>
          <a:xfrm>
            <a:off x="838200" y="365125"/>
            <a:ext cx="10515600" cy="854075"/>
          </a:xfrm>
        </p:spPr>
        <p:txBody>
          <a:bodyPr/>
          <a:lstStyle/>
          <a:p>
            <a:r>
              <a:rPr lang="en-GB" dirty="0"/>
              <a:t>Suggestions: (fill the gaps)</a:t>
            </a:r>
          </a:p>
        </p:txBody>
      </p:sp>
      <p:sp>
        <p:nvSpPr>
          <p:cNvPr id="3" name="Content Placeholder 2">
            <a:extLst>
              <a:ext uri="{FF2B5EF4-FFF2-40B4-BE49-F238E27FC236}">
                <a16:creationId xmlns:a16="http://schemas.microsoft.com/office/drawing/2014/main" id="{82469448-BAFD-4182-A769-C6F626E597D1}"/>
              </a:ext>
            </a:extLst>
          </p:cNvPr>
          <p:cNvSpPr>
            <a:spLocks noGrp="1"/>
          </p:cNvSpPr>
          <p:nvPr>
            <p:ph idx="1"/>
          </p:nvPr>
        </p:nvSpPr>
        <p:spPr>
          <a:xfrm>
            <a:off x="441960" y="1219200"/>
            <a:ext cx="11384280" cy="5273675"/>
          </a:xfrm>
        </p:spPr>
        <p:txBody>
          <a:bodyPr>
            <a:normAutofit lnSpcReduction="10000"/>
          </a:bodyPr>
          <a:lstStyle/>
          <a:p>
            <a:pPr marL="0" indent="0">
              <a:buNone/>
            </a:pPr>
            <a:r>
              <a:rPr lang="en-GB" sz="3000" dirty="0"/>
              <a:t>a) Eat less fish, or no 1/……... Choose sustainable fish. Check there is no modern 2/……….. in the products you buy. Eat less meat (a fifth of fish is given as food to industrial animals like pigs and 3/…………).</a:t>
            </a:r>
          </a:p>
          <a:p>
            <a:pPr marL="0" indent="0">
              <a:buNone/>
            </a:pPr>
            <a:r>
              <a:rPr lang="en-GB" sz="3000" dirty="0"/>
              <a:t>b) Don’t buy products wrapped in 4/……….. where possible. Tell shops to sell products with no plastic. Tell 5/…………. to make laws against plastic waste.</a:t>
            </a:r>
          </a:p>
          <a:p>
            <a:pPr marL="0" indent="0">
              <a:buNone/>
            </a:pPr>
            <a:r>
              <a:rPr lang="en-GB" sz="3000" dirty="0"/>
              <a:t>c) Produce less CO2, with low 6/……….. transport, the type of food you eat and things you buy. Things we do personally are good, but this problem is so big, it needs action at national and 7/…………. political level too. </a:t>
            </a:r>
          </a:p>
          <a:p>
            <a:pPr marL="0" indent="0">
              <a:buNone/>
            </a:pPr>
            <a:r>
              <a:rPr lang="en-GB" sz="3000" dirty="0"/>
              <a:t>d) Join a group </a:t>
            </a:r>
            <a:r>
              <a:rPr lang="en-GB" sz="3000" dirty="0" err="1"/>
              <a:t>eg.</a:t>
            </a:r>
            <a:r>
              <a:rPr lang="en-GB" sz="3000" dirty="0"/>
              <a:t> Greenpeace / Friends of the Earth. These 8/…………….. can help you take it to another level.</a:t>
            </a:r>
          </a:p>
          <a:p>
            <a:endParaRPr lang="en-GB" dirty="0"/>
          </a:p>
        </p:txBody>
      </p:sp>
    </p:spTree>
    <p:extLst>
      <p:ext uri="{BB962C8B-B14F-4D97-AF65-F5344CB8AC3E}">
        <p14:creationId xmlns:p14="http://schemas.microsoft.com/office/powerpoint/2010/main" val="2783620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37E41-C4BA-4411-8527-E13201218F90}"/>
              </a:ext>
            </a:extLst>
          </p:cNvPr>
          <p:cNvSpPr>
            <a:spLocks noGrp="1"/>
          </p:cNvSpPr>
          <p:nvPr>
            <p:ph type="title"/>
          </p:nvPr>
        </p:nvSpPr>
        <p:spPr>
          <a:xfrm>
            <a:off x="838200" y="365125"/>
            <a:ext cx="10515600" cy="854075"/>
          </a:xfrm>
        </p:spPr>
        <p:txBody>
          <a:bodyPr/>
          <a:lstStyle/>
          <a:p>
            <a:r>
              <a:rPr lang="en-GB" dirty="0"/>
              <a:t>Suggestions: (key)</a:t>
            </a:r>
          </a:p>
        </p:txBody>
      </p:sp>
      <p:sp>
        <p:nvSpPr>
          <p:cNvPr id="3" name="Content Placeholder 2">
            <a:extLst>
              <a:ext uri="{FF2B5EF4-FFF2-40B4-BE49-F238E27FC236}">
                <a16:creationId xmlns:a16="http://schemas.microsoft.com/office/drawing/2014/main" id="{82469448-BAFD-4182-A769-C6F626E597D1}"/>
              </a:ext>
            </a:extLst>
          </p:cNvPr>
          <p:cNvSpPr>
            <a:spLocks noGrp="1"/>
          </p:cNvSpPr>
          <p:nvPr>
            <p:ph idx="1"/>
          </p:nvPr>
        </p:nvSpPr>
        <p:spPr>
          <a:xfrm>
            <a:off x="441960" y="1219200"/>
            <a:ext cx="11384280" cy="5273675"/>
          </a:xfrm>
        </p:spPr>
        <p:txBody>
          <a:bodyPr>
            <a:normAutofit/>
          </a:bodyPr>
          <a:lstStyle/>
          <a:p>
            <a:pPr marL="0" indent="0">
              <a:buNone/>
            </a:pPr>
            <a:r>
              <a:rPr lang="en-GB" sz="3000" dirty="0"/>
              <a:t>a) Eat less fish, or no fish. Choose sustainable fish. Check there is no modern slavery in the products you buy. Eat less meat (a fifth of fish is given as food to industrial animals like pigs and chickens).</a:t>
            </a:r>
          </a:p>
          <a:p>
            <a:pPr marL="0" indent="0">
              <a:buNone/>
            </a:pPr>
            <a:r>
              <a:rPr lang="en-GB" sz="3000" dirty="0"/>
              <a:t>b) Don’t buy products wrapped in plastic where possible. Tell shops to sell products with no plastic. Tell governments to make laws against plastic waste.</a:t>
            </a:r>
          </a:p>
          <a:p>
            <a:pPr marL="0" indent="0">
              <a:buNone/>
            </a:pPr>
            <a:r>
              <a:rPr lang="en-GB" sz="3000" dirty="0"/>
              <a:t>c) Produce less CO2, with low carbon transport, the type of food you eat and things you buy. Things we do personally are good, but this problem is so big, it needs action at national and international political level too. </a:t>
            </a:r>
          </a:p>
          <a:p>
            <a:pPr marL="0" indent="0">
              <a:buNone/>
            </a:pPr>
            <a:r>
              <a:rPr lang="en-GB" sz="3000" dirty="0"/>
              <a:t>d) Join a group </a:t>
            </a:r>
            <a:r>
              <a:rPr lang="en-GB" sz="3000" dirty="0" err="1"/>
              <a:t>eg.</a:t>
            </a:r>
            <a:r>
              <a:rPr lang="en-GB" sz="3000" dirty="0"/>
              <a:t> Greenpeace / Friends of the Earth. These groups can help you take it to another level.</a:t>
            </a:r>
          </a:p>
          <a:p>
            <a:endParaRPr lang="en-GB" dirty="0"/>
          </a:p>
        </p:txBody>
      </p:sp>
    </p:spTree>
    <p:extLst>
      <p:ext uri="{BB962C8B-B14F-4D97-AF65-F5344CB8AC3E}">
        <p14:creationId xmlns:p14="http://schemas.microsoft.com/office/powerpoint/2010/main" val="4251000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73DBB-0BE7-4BD3-A5DC-87434E88C3E5}"/>
              </a:ext>
            </a:extLst>
          </p:cNvPr>
          <p:cNvSpPr>
            <a:spLocks noGrp="1"/>
          </p:cNvSpPr>
          <p:nvPr>
            <p:ph type="title"/>
          </p:nvPr>
        </p:nvSpPr>
        <p:spPr>
          <a:xfrm>
            <a:off x="640080" y="365125"/>
            <a:ext cx="6598920" cy="6050915"/>
          </a:xfrm>
        </p:spPr>
        <p:txBody>
          <a:bodyPr>
            <a:noAutofit/>
          </a:bodyPr>
          <a:lstStyle/>
          <a:p>
            <a:r>
              <a:rPr lang="en-GB" sz="4200" i="1" dirty="0"/>
              <a:t>These traditional fishers from Madagascar have changed to fishing more sustainable fish.</a:t>
            </a:r>
            <a:br>
              <a:rPr lang="en-GB" sz="4200" i="1" dirty="0"/>
            </a:br>
            <a:r>
              <a:rPr lang="en-GB" sz="4200" i="1" dirty="0"/>
              <a:t>In pairs, write an interview with them for a magazine about:</a:t>
            </a:r>
            <a:br>
              <a:rPr lang="en-GB" sz="4200" i="1" dirty="0"/>
            </a:br>
            <a:r>
              <a:rPr lang="en-GB" sz="4200" i="1" dirty="0"/>
              <a:t>- their fishing in the past, now and in the future</a:t>
            </a:r>
            <a:br>
              <a:rPr lang="en-GB" sz="4200" i="1" dirty="0"/>
            </a:br>
            <a:r>
              <a:rPr lang="en-GB" sz="4200" i="1" dirty="0"/>
              <a:t>- why they have to change</a:t>
            </a:r>
            <a:endParaRPr lang="en-GB" sz="4200" dirty="0"/>
          </a:p>
        </p:txBody>
      </p:sp>
      <p:pic>
        <p:nvPicPr>
          <p:cNvPr id="4" name="Content Placeholder 3">
            <a:extLst>
              <a:ext uri="{FF2B5EF4-FFF2-40B4-BE49-F238E27FC236}">
                <a16:creationId xmlns:a16="http://schemas.microsoft.com/office/drawing/2014/main" id="{665E0768-2E14-4088-9C39-9E22FD7A6DD2}"/>
              </a:ext>
            </a:extLst>
          </p:cNvPr>
          <p:cNvPicPr>
            <a:picLocks noGrp="1" noChangeAspect="1"/>
          </p:cNvPicPr>
          <p:nvPr>
            <p:ph idx="1"/>
          </p:nvPr>
        </p:nvPicPr>
        <p:blipFill>
          <a:blip r:embed="rId2"/>
          <a:stretch>
            <a:fillRect/>
          </a:stretch>
        </p:blipFill>
        <p:spPr>
          <a:xfrm>
            <a:off x="7480194" y="283765"/>
            <a:ext cx="4193646" cy="6290469"/>
          </a:xfrm>
          <a:prstGeom prst="rect">
            <a:avLst/>
          </a:prstGeom>
        </p:spPr>
      </p:pic>
    </p:spTree>
    <p:extLst>
      <p:ext uri="{BB962C8B-B14F-4D97-AF65-F5344CB8AC3E}">
        <p14:creationId xmlns:p14="http://schemas.microsoft.com/office/powerpoint/2010/main" val="2634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D0085-D9FD-4D05-9F34-899F52ABB982}"/>
              </a:ext>
            </a:extLst>
          </p:cNvPr>
          <p:cNvSpPr>
            <a:spLocks noGrp="1"/>
          </p:cNvSpPr>
          <p:nvPr>
            <p:ph type="title"/>
          </p:nvPr>
        </p:nvSpPr>
        <p:spPr/>
        <p:txBody>
          <a:bodyPr>
            <a:normAutofit/>
          </a:bodyPr>
          <a:lstStyle/>
          <a:p>
            <a:r>
              <a:rPr lang="en-GB" sz="8000" b="1" dirty="0"/>
              <a:t>Homework:</a:t>
            </a:r>
          </a:p>
        </p:txBody>
      </p:sp>
      <p:sp>
        <p:nvSpPr>
          <p:cNvPr id="3" name="Content Placeholder 2">
            <a:extLst>
              <a:ext uri="{FF2B5EF4-FFF2-40B4-BE49-F238E27FC236}">
                <a16:creationId xmlns:a16="http://schemas.microsoft.com/office/drawing/2014/main" id="{0B9A073F-0870-45F3-99B6-2ED7138D8492}"/>
              </a:ext>
            </a:extLst>
          </p:cNvPr>
          <p:cNvSpPr>
            <a:spLocks noGrp="1"/>
          </p:cNvSpPr>
          <p:nvPr>
            <p:ph idx="1"/>
          </p:nvPr>
        </p:nvSpPr>
        <p:spPr/>
        <p:txBody>
          <a:bodyPr>
            <a:normAutofit/>
          </a:bodyPr>
          <a:lstStyle/>
          <a:p>
            <a:pPr marL="0" indent="0">
              <a:buNone/>
            </a:pPr>
            <a:r>
              <a:rPr lang="en-GB" sz="3200" dirty="0"/>
              <a:t>Read the whole article and the original article too (by clicking the link at the bottom – you’ll be surprised how easy it is to read the original after reading the ‘Easier English’ version:</a:t>
            </a:r>
          </a:p>
          <a:p>
            <a:pPr marL="0" indent="0">
              <a:buNone/>
            </a:pPr>
            <a:r>
              <a:rPr lang="en-GB" sz="3200" dirty="0">
                <a:hlinkClick r:id="rId2"/>
              </a:rPr>
              <a:t>https://eewiki.newint.org/index.php?title=Who_owns_the_sea%3F</a:t>
            </a:r>
            <a:endParaRPr lang="en-GB" sz="3200" dirty="0"/>
          </a:p>
          <a:p>
            <a:endParaRPr lang="en-GB" sz="3200" dirty="0"/>
          </a:p>
          <a:p>
            <a:pPr marL="0" indent="0">
              <a:buNone/>
            </a:pPr>
            <a:r>
              <a:rPr lang="en-GB" sz="3200" dirty="0"/>
              <a:t>Read more articles about the oceans and seas:</a:t>
            </a:r>
          </a:p>
          <a:p>
            <a:pPr marL="0" indent="0">
              <a:buNone/>
            </a:pPr>
            <a:r>
              <a:rPr lang="en-GB" sz="3200" dirty="0">
                <a:hlinkClick r:id="rId3"/>
              </a:rPr>
              <a:t>https://eewiki.newint.org/index.php?title=Issue_521</a:t>
            </a:r>
            <a:endParaRPr lang="en-GB" sz="3200" dirty="0"/>
          </a:p>
        </p:txBody>
      </p:sp>
    </p:spTree>
    <p:extLst>
      <p:ext uri="{BB962C8B-B14F-4D97-AF65-F5344CB8AC3E}">
        <p14:creationId xmlns:p14="http://schemas.microsoft.com/office/powerpoint/2010/main" val="226402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22687-1879-46A2-B3EE-AA9F150D4154}"/>
              </a:ext>
            </a:extLst>
          </p:cNvPr>
          <p:cNvSpPr>
            <a:spLocks noGrp="1"/>
          </p:cNvSpPr>
          <p:nvPr>
            <p:ph type="title"/>
          </p:nvPr>
        </p:nvSpPr>
        <p:spPr/>
        <p:txBody>
          <a:bodyPr>
            <a:normAutofit/>
          </a:bodyPr>
          <a:lstStyle/>
          <a:p>
            <a:r>
              <a:rPr lang="en-GB" sz="8000" b="1" dirty="0"/>
              <a:t>This lesson:</a:t>
            </a:r>
          </a:p>
        </p:txBody>
      </p:sp>
      <p:sp>
        <p:nvSpPr>
          <p:cNvPr id="3" name="Content Placeholder 2">
            <a:extLst>
              <a:ext uri="{FF2B5EF4-FFF2-40B4-BE49-F238E27FC236}">
                <a16:creationId xmlns:a16="http://schemas.microsoft.com/office/drawing/2014/main" id="{16564D6C-BDD6-4049-BE3C-B224F1468C90}"/>
              </a:ext>
            </a:extLst>
          </p:cNvPr>
          <p:cNvSpPr>
            <a:spLocks noGrp="1"/>
          </p:cNvSpPr>
          <p:nvPr>
            <p:ph idx="1"/>
          </p:nvPr>
        </p:nvSpPr>
        <p:spPr/>
        <p:txBody>
          <a:bodyPr>
            <a:normAutofit/>
          </a:bodyPr>
          <a:lstStyle/>
          <a:p>
            <a:pPr marL="0" indent="0">
              <a:buNone/>
            </a:pPr>
            <a:r>
              <a:rPr lang="en-GB" sz="9600" dirty="0"/>
              <a:t>Speaking </a:t>
            </a:r>
            <a:r>
              <a:rPr lang="en-GB" sz="5800" dirty="0"/>
              <a:t>– about oceans</a:t>
            </a:r>
            <a:r>
              <a:rPr lang="en-GB" sz="9600" dirty="0"/>
              <a:t> </a:t>
            </a:r>
          </a:p>
          <a:p>
            <a:pPr marL="0" indent="0">
              <a:buNone/>
            </a:pPr>
            <a:r>
              <a:rPr lang="en-GB" sz="9600" dirty="0"/>
              <a:t>Reading</a:t>
            </a:r>
            <a:r>
              <a:rPr lang="en-GB" sz="5400" dirty="0"/>
              <a:t>-</a:t>
            </a:r>
            <a:r>
              <a:rPr lang="en-GB" sz="9600" dirty="0"/>
              <a:t> </a:t>
            </a:r>
            <a:r>
              <a:rPr lang="en-GB" sz="4300" dirty="0"/>
              <a:t>including jigsaw reading</a:t>
            </a:r>
          </a:p>
          <a:p>
            <a:pPr marL="0" indent="0">
              <a:buNone/>
            </a:pPr>
            <a:r>
              <a:rPr lang="en-GB" sz="9600" dirty="0"/>
              <a:t>Writing </a:t>
            </a:r>
            <a:r>
              <a:rPr lang="en-GB" sz="5200" dirty="0"/>
              <a:t>– an interview</a:t>
            </a:r>
          </a:p>
        </p:txBody>
      </p:sp>
    </p:spTree>
    <p:extLst>
      <p:ext uri="{BB962C8B-B14F-4D97-AF65-F5344CB8AC3E}">
        <p14:creationId xmlns:p14="http://schemas.microsoft.com/office/powerpoint/2010/main" val="1685464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3E63A-195C-4FE3-8297-E04D519233FA}"/>
              </a:ext>
            </a:extLst>
          </p:cNvPr>
          <p:cNvSpPr>
            <a:spLocks noGrp="1"/>
          </p:cNvSpPr>
          <p:nvPr>
            <p:ph type="title"/>
          </p:nvPr>
        </p:nvSpPr>
        <p:spPr/>
        <p:txBody>
          <a:bodyPr/>
          <a:lstStyle/>
          <a:p>
            <a:r>
              <a:rPr lang="en-GB" dirty="0"/>
              <a:t>How much do you know?</a:t>
            </a:r>
          </a:p>
        </p:txBody>
      </p:sp>
      <p:sp>
        <p:nvSpPr>
          <p:cNvPr id="3" name="Content Placeholder 2">
            <a:extLst>
              <a:ext uri="{FF2B5EF4-FFF2-40B4-BE49-F238E27FC236}">
                <a16:creationId xmlns:a16="http://schemas.microsoft.com/office/drawing/2014/main" id="{305F1AE1-E814-4114-B05B-5E4EC728A8E0}"/>
              </a:ext>
            </a:extLst>
          </p:cNvPr>
          <p:cNvSpPr>
            <a:spLocks noGrp="1"/>
          </p:cNvSpPr>
          <p:nvPr>
            <p:ph idx="1"/>
          </p:nvPr>
        </p:nvSpPr>
        <p:spPr>
          <a:xfrm>
            <a:off x="838200" y="1585913"/>
            <a:ext cx="10515600" cy="5057775"/>
          </a:xfrm>
        </p:spPr>
        <p:txBody>
          <a:bodyPr>
            <a:noAutofit/>
          </a:bodyPr>
          <a:lstStyle/>
          <a:p>
            <a:pPr marL="0" indent="0">
              <a:buNone/>
            </a:pPr>
            <a:r>
              <a:rPr lang="en-GB" sz="4400" dirty="0"/>
              <a:t>1/ How many oceans are there?</a:t>
            </a:r>
          </a:p>
          <a:p>
            <a:pPr marL="0" indent="0">
              <a:buNone/>
            </a:pPr>
            <a:r>
              <a:rPr lang="en-GB" sz="4400" dirty="0"/>
              <a:t>2/ Can you name them?</a:t>
            </a:r>
          </a:p>
          <a:p>
            <a:pPr marL="0" indent="0">
              <a:buNone/>
            </a:pPr>
            <a:r>
              <a:rPr lang="en-GB" sz="4400" dirty="0"/>
              <a:t>3/ How much of the earth’s surface do the oceans and sea cover?</a:t>
            </a:r>
          </a:p>
          <a:p>
            <a:pPr marL="0" indent="0">
              <a:buNone/>
            </a:pPr>
            <a:r>
              <a:rPr lang="en-GB" sz="4400" dirty="0"/>
              <a:t>4/ How deep are they?</a:t>
            </a:r>
          </a:p>
          <a:p>
            <a:pPr marL="0" indent="0">
              <a:buNone/>
            </a:pPr>
            <a:r>
              <a:rPr lang="en-GB" sz="4400" dirty="0"/>
              <a:t>5/ Name some organisms that live in the oceans.</a:t>
            </a:r>
          </a:p>
        </p:txBody>
      </p:sp>
    </p:spTree>
    <p:extLst>
      <p:ext uri="{BB962C8B-B14F-4D97-AF65-F5344CB8AC3E}">
        <p14:creationId xmlns:p14="http://schemas.microsoft.com/office/powerpoint/2010/main" val="2611389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43987C-C820-4051-920F-681C267915E5}"/>
              </a:ext>
            </a:extLst>
          </p:cNvPr>
          <p:cNvSpPr>
            <a:spLocks noGrp="1"/>
          </p:cNvSpPr>
          <p:nvPr>
            <p:ph idx="4294967295"/>
          </p:nvPr>
        </p:nvSpPr>
        <p:spPr>
          <a:xfrm>
            <a:off x="1371599" y="742951"/>
            <a:ext cx="9844088" cy="5414962"/>
          </a:xfrm>
        </p:spPr>
        <p:txBody>
          <a:bodyPr>
            <a:normAutofit fontScale="92500" lnSpcReduction="20000"/>
          </a:bodyPr>
          <a:lstStyle/>
          <a:p>
            <a:pPr marL="0" indent="0">
              <a:buNone/>
            </a:pPr>
            <a:r>
              <a:rPr lang="en-GB" sz="6600" dirty="0"/>
              <a:t>Do you think people care more now about the oceans than 30 years ago?</a:t>
            </a:r>
          </a:p>
          <a:p>
            <a:pPr marL="0" indent="0">
              <a:buNone/>
            </a:pPr>
            <a:r>
              <a:rPr lang="en-GB" sz="6600" dirty="0"/>
              <a:t>Why? / Why not?</a:t>
            </a:r>
          </a:p>
          <a:p>
            <a:pPr marL="0" indent="0">
              <a:buNone/>
            </a:pPr>
            <a:endParaRPr lang="en-GB" sz="6600" dirty="0"/>
          </a:p>
          <a:p>
            <a:pPr marL="0" indent="0">
              <a:buNone/>
            </a:pPr>
            <a:r>
              <a:rPr lang="en-GB" sz="6600" i="1" dirty="0">
                <a:solidFill>
                  <a:srgbClr val="0070C0"/>
                </a:solidFill>
              </a:rPr>
              <a:t>Now read the next slide to see what the author thinks</a:t>
            </a:r>
          </a:p>
        </p:txBody>
      </p:sp>
    </p:spTree>
    <p:extLst>
      <p:ext uri="{BB962C8B-B14F-4D97-AF65-F5344CB8AC3E}">
        <p14:creationId xmlns:p14="http://schemas.microsoft.com/office/powerpoint/2010/main" val="1587940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B54888-2C90-4F8D-82E2-CA5830800B27}"/>
              </a:ext>
            </a:extLst>
          </p:cNvPr>
          <p:cNvSpPr>
            <a:spLocks noGrp="1"/>
          </p:cNvSpPr>
          <p:nvPr>
            <p:ph idx="4294967295"/>
          </p:nvPr>
        </p:nvSpPr>
        <p:spPr>
          <a:xfrm>
            <a:off x="314325" y="500063"/>
            <a:ext cx="11587163" cy="6057900"/>
          </a:xfrm>
        </p:spPr>
        <p:txBody>
          <a:bodyPr>
            <a:normAutofit/>
          </a:bodyPr>
          <a:lstStyle/>
          <a:p>
            <a:pPr marL="0" indent="0">
              <a:buNone/>
            </a:pPr>
            <a:r>
              <a:rPr lang="en-GB" dirty="0"/>
              <a:t>In 1983 there was a cartoon in The New Yorker magazine. It shows a group of women having coffee. One is saying: ‘I don’t know why I don’t care about the bottom of the ocean, but I don’t.’ Most people then felt like the same.</a:t>
            </a:r>
          </a:p>
          <a:p>
            <a:pPr marL="0" indent="0">
              <a:buNone/>
            </a:pPr>
            <a:r>
              <a:rPr lang="en-GB" dirty="0"/>
              <a:t>Probably more people care now.</a:t>
            </a:r>
          </a:p>
          <a:p>
            <a:pPr marL="0" indent="0">
              <a:buNone/>
            </a:pPr>
            <a:r>
              <a:rPr lang="en-GB" dirty="0"/>
              <a:t>In the past, we thought the oceans were empty. Now we know there is a lot of life there. And humans are putting that life in danger. Turtles eat plastic. Whales get ill. Dolphins die when they are caught in fishing nets.</a:t>
            </a:r>
          </a:p>
          <a:p>
            <a:pPr marL="0" indent="0">
              <a:buNone/>
            </a:pPr>
            <a:r>
              <a:rPr lang="en-GB" dirty="0"/>
              <a:t>Sea life is beautiful and colourful. There are amazing underwater mountains and plants, and magical flashes of light from fish and animals. Millions of people see these images on television, for example the Blue Planet television series, with David Attenborough. He is now 93 and people treat him like a rock-star.</a:t>
            </a:r>
          </a:p>
          <a:p>
            <a:pPr marL="0" indent="0">
              <a:buNone/>
            </a:pPr>
            <a:r>
              <a:rPr lang="en-GB" dirty="0"/>
              <a:t>But, more important, he has helped turn a big space we know little about into something people care about, feel connected to, and might even want to save.</a:t>
            </a:r>
          </a:p>
          <a:p>
            <a:endParaRPr lang="en-GB" dirty="0"/>
          </a:p>
        </p:txBody>
      </p:sp>
    </p:spTree>
    <p:extLst>
      <p:ext uri="{BB962C8B-B14F-4D97-AF65-F5344CB8AC3E}">
        <p14:creationId xmlns:p14="http://schemas.microsoft.com/office/powerpoint/2010/main" val="3405352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25BB2-7010-41D1-81CA-AF515D6042E4}"/>
              </a:ext>
            </a:extLst>
          </p:cNvPr>
          <p:cNvSpPr>
            <a:spLocks noGrp="1"/>
          </p:cNvSpPr>
          <p:nvPr>
            <p:ph type="title"/>
          </p:nvPr>
        </p:nvSpPr>
        <p:spPr/>
        <p:txBody>
          <a:bodyPr>
            <a:noAutofit/>
          </a:bodyPr>
          <a:lstStyle/>
          <a:p>
            <a:r>
              <a:rPr lang="en-GB" sz="9600" dirty="0"/>
              <a:t>Who owns the seas? </a:t>
            </a:r>
          </a:p>
        </p:txBody>
      </p:sp>
      <p:sp>
        <p:nvSpPr>
          <p:cNvPr id="3" name="Content Placeholder 2">
            <a:extLst>
              <a:ext uri="{FF2B5EF4-FFF2-40B4-BE49-F238E27FC236}">
                <a16:creationId xmlns:a16="http://schemas.microsoft.com/office/drawing/2014/main" id="{D3F5EB93-E2CD-4A7E-81B0-8BE40276EDF8}"/>
              </a:ext>
            </a:extLst>
          </p:cNvPr>
          <p:cNvSpPr>
            <a:spLocks noGrp="1"/>
          </p:cNvSpPr>
          <p:nvPr>
            <p:ph idx="1"/>
          </p:nvPr>
        </p:nvSpPr>
        <p:spPr/>
        <p:txBody>
          <a:bodyPr>
            <a:normAutofit/>
          </a:bodyPr>
          <a:lstStyle/>
          <a:p>
            <a:pPr marL="0" indent="0">
              <a:buNone/>
            </a:pPr>
            <a:r>
              <a:rPr lang="en-GB" sz="6000" dirty="0"/>
              <a:t>Scan the following slide – 30 seconds – to find the percentage of ocean that no-one (or everyone?) owns</a:t>
            </a:r>
          </a:p>
        </p:txBody>
      </p:sp>
    </p:spTree>
    <p:extLst>
      <p:ext uri="{BB962C8B-B14F-4D97-AF65-F5344CB8AC3E}">
        <p14:creationId xmlns:p14="http://schemas.microsoft.com/office/powerpoint/2010/main" val="4243701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C805F-1394-4F12-B609-4FEA46B5F8B8}"/>
              </a:ext>
            </a:extLst>
          </p:cNvPr>
          <p:cNvSpPr>
            <a:spLocks noGrp="1"/>
          </p:cNvSpPr>
          <p:nvPr>
            <p:ph idx="4294967295"/>
          </p:nvPr>
        </p:nvSpPr>
        <p:spPr>
          <a:xfrm>
            <a:off x="285749" y="214313"/>
            <a:ext cx="11701463" cy="6472237"/>
          </a:xfrm>
        </p:spPr>
        <p:txBody>
          <a:bodyPr>
            <a:normAutofit fontScale="85000" lnSpcReduction="20000"/>
          </a:bodyPr>
          <a:lstStyle/>
          <a:p>
            <a:pPr marL="0" indent="0">
              <a:buNone/>
            </a:pPr>
            <a:r>
              <a:rPr lang="en-GB" dirty="0"/>
              <a:t>Who owns the sea, the water that covers two-thirds of the planet? Can you really draw lines on water and make laws about it?</a:t>
            </a:r>
          </a:p>
          <a:p>
            <a:pPr marL="0" indent="0">
              <a:buNone/>
            </a:pPr>
            <a:r>
              <a:rPr lang="en-GB" dirty="0"/>
              <a:t>The idea of an international law of the sea has a long history. In 1609 Dutch legal worker Hugo Grotius wrote ‘The Freedom of the Seas or the Right which belongs to the Dutch to take part in the East Indian Trade’. But he wanted to support Dutch trade.</a:t>
            </a:r>
          </a:p>
          <a:p>
            <a:pPr marL="0" indent="0">
              <a:buNone/>
            </a:pPr>
            <a:r>
              <a:rPr lang="en-GB" dirty="0"/>
              <a:t>It starts: ‘Every nation is free to travel to every other nation and to trade with it.’</a:t>
            </a:r>
          </a:p>
          <a:p>
            <a:pPr marL="0" indent="0">
              <a:buNone/>
            </a:pPr>
            <a:r>
              <a:rPr lang="en-GB" dirty="0"/>
              <a:t>In 1982, after ten years of negotiation, there was a new UN Convention on the Law of the Sea (UNCLOS III).</a:t>
            </a:r>
          </a:p>
          <a:p>
            <a:pPr marL="0" indent="0">
              <a:buNone/>
            </a:pPr>
            <a:r>
              <a:rPr lang="en-GB" dirty="0"/>
              <a:t>This continued Grotius’ idea of ‘freedom of the seas’ but there were more details on national rights and privileges. The area of ‘territorial sea’ where a country can set laws and control grew from 3 to 12 nautical miles ((1 nautical mile is 1.15 land miles and 1.85 kilometres). Ships from all countries can go through this water. But they cannot fish, cause pollution, practise with weapons and or spy. Submarines have to be on the surface and show their flags.</a:t>
            </a:r>
          </a:p>
          <a:p>
            <a:pPr marL="0" indent="0">
              <a:buNone/>
            </a:pPr>
            <a:r>
              <a:rPr lang="en-GB" dirty="0"/>
              <a:t>The 1982 Convention also introduced a new 200-nautical-mile Exclusive Economic Zone (EEZ). The countries on the coast can control and use all natural resources in this area. In some cases it </a:t>
            </a:r>
            <a:r>
              <a:rPr lang="en-GB" dirty="0" err="1"/>
              <a:t>it</a:t>
            </a:r>
            <a:r>
              <a:rPr lang="en-GB" dirty="0"/>
              <a:t> more than 200 nautical miles.</a:t>
            </a:r>
          </a:p>
          <a:p>
            <a:pPr marL="0" indent="0">
              <a:buNone/>
            </a:pPr>
            <a:r>
              <a:rPr lang="en-GB" dirty="0"/>
              <a:t>Most of the seas – 64 per cent of the ocean’s surface – are still free for everyone to use.</a:t>
            </a:r>
          </a:p>
          <a:p>
            <a:pPr marL="0" indent="0">
              <a:buNone/>
            </a:pPr>
            <a:r>
              <a:rPr lang="en-GB" dirty="0"/>
              <a:t>The Convention has been signed by 167 countries and the European Union. The US has never agreed to it. This is strange, because the US often talks about keeping the sea free for all. Also, Iran has not signed.</a:t>
            </a:r>
          </a:p>
          <a:p>
            <a:endParaRPr lang="en-GB" dirty="0"/>
          </a:p>
        </p:txBody>
      </p:sp>
    </p:spTree>
    <p:extLst>
      <p:ext uri="{BB962C8B-B14F-4D97-AF65-F5344CB8AC3E}">
        <p14:creationId xmlns:p14="http://schemas.microsoft.com/office/powerpoint/2010/main" val="1009362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11EC8-B70F-48C8-AA7E-9EDF51E51528}"/>
              </a:ext>
            </a:extLst>
          </p:cNvPr>
          <p:cNvSpPr>
            <a:spLocks noGrp="1"/>
          </p:cNvSpPr>
          <p:nvPr>
            <p:ph type="title"/>
          </p:nvPr>
        </p:nvSpPr>
        <p:spPr/>
        <p:txBody>
          <a:bodyPr/>
          <a:lstStyle/>
          <a:p>
            <a:r>
              <a:rPr lang="en-GB" dirty="0"/>
              <a:t>Now read the slide again more carefully to answer these questions:</a:t>
            </a:r>
          </a:p>
        </p:txBody>
      </p:sp>
      <p:sp>
        <p:nvSpPr>
          <p:cNvPr id="3" name="Content Placeholder 2">
            <a:extLst>
              <a:ext uri="{FF2B5EF4-FFF2-40B4-BE49-F238E27FC236}">
                <a16:creationId xmlns:a16="http://schemas.microsoft.com/office/drawing/2014/main" id="{CD53A5B8-3140-413E-B0B4-350F5707DA0C}"/>
              </a:ext>
            </a:extLst>
          </p:cNvPr>
          <p:cNvSpPr>
            <a:spLocks noGrp="1"/>
          </p:cNvSpPr>
          <p:nvPr>
            <p:ph idx="1"/>
          </p:nvPr>
        </p:nvSpPr>
        <p:spPr/>
        <p:txBody>
          <a:bodyPr/>
          <a:lstStyle/>
          <a:p>
            <a:pPr marL="514350" indent="-514350">
              <a:buAutoNum type="arabicParenR"/>
            </a:pPr>
            <a:r>
              <a:rPr lang="en-GB" sz="4400" dirty="0"/>
              <a:t>Who first wrote about rights over the ocean - and when - and why?</a:t>
            </a:r>
          </a:p>
          <a:p>
            <a:pPr marL="514350" indent="-514350">
              <a:buAutoNum type="arabicParenR"/>
            </a:pPr>
            <a:r>
              <a:rPr lang="en-GB" sz="4400" dirty="0"/>
              <a:t>When were the first laws about owning the ocean – and who made them – and why?</a:t>
            </a:r>
          </a:p>
          <a:p>
            <a:pPr marL="514350" indent="-514350">
              <a:buAutoNum type="arabicParenR"/>
            </a:pPr>
            <a:r>
              <a:rPr lang="en-GB" sz="4400" dirty="0"/>
              <a:t>What are the laws that exist now? And who has agreed to these laws?</a:t>
            </a:r>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Tree>
    <p:extLst>
      <p:ext uri="{BB962C8B-B14F-4D97-AF65-F5344CB8AC3E}">
        <p14:creationId xmlns:p14="http://schemas.microsoft.com/office/powerpoint/2010/main" val="3964385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E32B-87AE-43EA-BA9C-B9B638298A8A}"/>
              </a:ext>
            </a:extLst>
          </p:cNvPr>
          <p:cNvSpPr>
            <a:spLocks noGrp="1"/>
          </p:cNvSpPr>
          <p:nvPr>
            <p:ph type="title"/>
          </p:nvPr>
        </p:nvSpPr>
        <p:spPr>
          <a:xfrm>
            <a:off x="838200" y="365125"/>
            <a:ext cx="10515600" cy="1570355"/>
          </a:xfrm>
        </p:spPr>
        <p:txBody>
          <a:bodyPr>
            <a:normAutofit fontScale="90000"/>
          </a:bodyPr>
          <a:lstStyle/>
          <a:p>
            <a:r>
              <a:rPr lang="en-GB" dirty="0"/>
              <a:t>Jigsaw reading: in groups of 4, read one each of A/B/C/D, decide on 5 main points, then share</a:t>
            </a:r>
          </a:p>
        </p:txBody>
      </p:sp>
      <p:pic>
        <p:nvPicPr>
          <p:cNvPr id="4" name="Content Placeholder 3">
            <a:extLst>
              <a:ext uri="{FF2B5EF4-FFF2-40B4-BE49-F238E27FC236}">
                <a16:creationId xmlns:a16="http://schemas.microsoft.com/office/drawing/2014/main" id="{2403C0F6-F353-4683-BE78-97E2AC63664D}"/>
              </a:ext>
            </a:extLst>
          </p:cNvPr>
          <p:cNvPicPr>
            <a:picLocks noGrp="1" noChangeAspect="1"/>
          </p:cNvPicPr>
          <p:nvPr>
            <p:ph idx="1"/>
          </p:nvPr>
        </p:nvPicPr>
        <p:blipFill>
          <a:blip r:embed="rId2"/>
          <a:stretch>
            <a:fillRect/>
          </a:stretch>
        </p:blipFill>
        <p:spPr>
          <a:xfrm>
            <a:off x="2830456" y="2141537"/>
            <a:ext cx="6531088" cy="4351338"/>
          </a:xfrm>
          <a:prstGeom prst="rect">
            <a:avLst/>
          </a:prstGeom>
        </p:spPr>
      </p:pic>
    </p:spTree>
    <p:extLst>
      <p:ext uri="{BB962C8B-B14F-4D97-AF65-F5344CB8AC3E}">
        <p14:creationId xmlns:p14="http://schemas.microsoft.com/office/powerpoint/2010/main" val="1038296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3009</Words>
  <Application>Microsoft Office PowerPoint</Application>
  <PresentationFormat>Widescreen</PresentationFormat>
  <Paragraphs>93</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Who owns the sea?</vt:lpstr>
      <vt:lpstr>This lesson:</vt:lpstr>
      <vt:lpstr>How much do you know?</vt:lpstr>
      <vt:lpstr>PowerPoint Presentation</vt:lpstr>
      <vt:lpstr>PowerPoint Presentation</vt:lpstr>
      <vt:lpstr>Who owns the seas? </vt:lpstr>
      <vt:lpstr>PowerPoint Presentation</vt:lpstr>
      <vt:lpstr>Now read the slide again more carefully to answer these questions:</vt:lpstr>
      <vt:lpstr>Jigsaw reading: in groups of 4, read one each of A/B/C/D, decide on 5 main points, then share</vt:lpstr>
      <vt:lpstr>PowerPoint Presentation</vt:lpstr>
      <vt:lpstr>PowerPoint Presentation</vt:lpstr>
      <vt:lpstr>PowerPoint Presentation</vt:lpstr>
      <vt:lpstr>PowerPoint Presentation</vt:lpstr>
      <vt:lpstr>Now, in your groups, try to agree on the answers to these questions:</vt:lpstr>
      <vt:lpstr>PowerPoint Presentation</vt:lpstr>
      <vt:lpstr>Suggestions: (fill the gaps)</vt:lpstr>
      <vt:lpstr>Suggestions: (key)</vt:lpstr>
      <vt:lpstr>These traditional fishers from Madagascar have changed to fishing more sustainable fish. In pairs, write an interview with them for a magazine about: - their fishing in the past, now and in the future - why they have to change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owns the sea?</dc:title>
  <dc:creator>Linda Ruas</dc:creator>
  <cp:lastModifiedBy>Linda Ruas</cp:lastModifiedBy>
  <cp:revision>11</cp:revision>
  <cp:lastPrinted>2019-10-21T12:20:06Z</cp:lastPrinted>
  <dcterms:created xsi:type="dcterms:W3CDTF">2019-10-20T13:18:09Z</dcterms:created>
  <dcterms:modified xsi:type="dcterms:W3CDTF">2019-10-21T18:55:40Z</dcterms:modified>
</cp:coreProperties>
</file>